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27"/>
  </p:notesMasterIdLst>
  <p:sldIdLst>
    <p:sldId id="410" r:id="rId3"/>
    <p:sldId id="458" r:id="rId4"/>
    <p:sldId id="445" r:id="rId5"/>
    <p:sldId id="447" r:id="rId6"/>
    <p:sldId id="448" r:id="rId7"/>
    <p:sldId id="449" r:id="rId8"/>
    <p:sldId id="450" r:id="rId9"/>
    <p:sldId id="451" r:id="rId10"/>
    <p:sldId id="452" r:id="rId11"/>
    <p:sldId id="454" r:id="rId12"/>
    <p:sldId id="453" r:id="rId13"/>
    <p:sldId id="455" r:id="rId14"/>
    <p:sldId id="444" r:id="rId15"/>
    <p:sldId id="441" r:id="rId16"/>
    <p:sldId id="442" r:id="rId17"/>
    <p:sldId id="457" r:id="rId18"/>
    <p:sldId id="443" r:id="rId19"/>
    <p:sldId id="446" r:id="rId20"/>
    <p:sldId id="464" r:id="rId21"/>
    <p:sldId id="459" r:id="rId22"/>
    <p:sldId id="460" r:id="rId23"/>
    <p:sldId id="461" r:id="rId24"/>
    <p:sldId id="462" r:id="rId25"/>
    <p:sldId id="46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0276" autoAdjust="0"/>
  </p:normalViewPr>
  <p:slideViewPr>
    <p:cSldViewPr snapToGrid="0">
      <p:cViewPr varScale="1">
        <p:scale>
          <a:sx n="69" d="100"/>
          <a:sy n="69" d="100"/>
        </p:scale>
        <p:origin x="12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D2A05-1C27-44BB-831C-FC5668ACF542}" type="datetimeFigureOut">
              <a:rPr lang="en-US" smtClean="0"/>
              <a:t>4/28/2023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A9EE3-4886-4321-A1DC-4B07F1DDE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28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691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73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89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67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453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50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90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941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5184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41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365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57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83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1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755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603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90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42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870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4/28/2023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84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15B7D11A-C6DD-7AF1-7677-1E0B2E1DB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C17AEE0A-56B1-BAE1-A863-2739FCD9FCAE}"/>
              </a:ext>
            </a:extLst>
          </p:cNvPr>
          <p:cNvCxnSpPr/>
          <p:nvPr userDrawn="1"/>
        </p:nvCxnSpPr>
        <p:spPr>
          <a:xfrm>
            <a:off x="0" y="941917"/>
            <a:ext cx="121920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1" y="2281633"/>
            <a:ext cx="12191995" cy="535531"/>
          </a:xfrm>
        </p:spPr>
        <p:txBody>
          <a:bodyPr anchorCtr="0"/>
          <a:lstStyle>
            <a:lvl1pPr algn="ctr">
              <a:defRPr sz="32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5" y="3025246"/>
            <a:ext cx="12191996" cy="464230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933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4A033-9A11-9BE3-26B2-1031C5703F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45585" y="6381752"/>
            <a:ext cx="2067983" cy="476249"/>
          </a:xfrm>
        </p:spPr>
        <p:txBody>
          <a:bodyPr/>
          <a:lstStyle>
            <a:lvl1pPr>
              <a:defRPr sz="1333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6F91-8E68-D275-6DB1-C2ECBC7BFC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755901" y="6381752"/>
            <a:ext cx="8134351" cy="476249"/>
          </a:xfrm>
        </p:spPr>
        <p:txBody>
          <a:bodyPr anchorCtr="1"/>
          <a:lstStyle>
            <a:lvl1pPr>
              <a:defRPr sz="1333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B0C7-2FE4-566F-B8AC-7FB95F3860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892368" y="6381752"/>
            <a:ext cx="1299633" cy="476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1F55E-B0D8-2043-9E32-89E6C12CA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7608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2261"/>
            <a:ext cx="12192000" cy="535531"/>
          </a:xfrm>
        </p:spPr>
        <p:txBody>
          <a:bodyPr/>
          <a:lstStyle>
            <a:lvl1pPr>
              <a:defRPr sz="32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201" y="2287151"/>
            <a:ext cx="10449601" cy="1981397"/>
          </a:xfrm>
        </p:spPr>
        <p:txBody>
          <a:bodyPr lIns="457200" rIns="457200"/>
          <a:lstStyle>
            <a:lvl1pPr marL="459306" indent="-239178">
              <a:lnSpc>
                <a:spcPts val="2933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2667" b="0"/>
            </a:lvl1pPr>
            <a:lvl2pPr marL="679434" indent="-220128">
              <a:spcBef>
                <a:spcPts val="533"/>
              </a:spcBef>
              <a:buSzPct val="75000"/>
              <a:buFont typeface="Lucida Sans" panose="020B0602030504020204" pitchFamily="34" charset="0"/>
              <a:buChar char="–"/>
              <a:defRPr sz="2400"/>
            </a:lvl2pPr>
            <a:lvl3pPr marL="1060423" indent="-292601">
              <a:spcBef>
                <a:spcPts val="533"/>
              </a:spcBef>
              <a:buSzPct val="100000"/>
              <a:buFont typeface="Arial" panose="020B0604020202020204" pitchFamily="34" charset="0"/>
              <a:buChar char="•"/>
              <a:defRPr sz="2133"/>
            </a:lvl3pPr>
            <a:lvl4pPr marL="1219170" indent="-220128">
              <a:spcBef>
                <a:spcPts val="533"/>
              </a:spcBef>
              <a:buSzPct val="100000"/>
              <a:buFont typeface="Lucida Sans" panose="020B0602030504020204" pitchFamily="34" charset="0"/>
              <a:buChar char="–"/>
              <a:defRPr sz="1867"/>
            </a:lvl4pPr>
            <a:lvl5pPr marL="1439297" indent="-220128">
              <a:spcBef>
                <a:spcPts val="533"/>
              </a:spcBef>
              <a:buSzPct val="100000"/>
              <a:buFont typeface="Arial" pitchFamily="34" charset="0"/>
              <a:buChar char="•"/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FB0B0A-E581-3596-10B9-DCF23B9D7FD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A1DE09-C239-E46A-1D1E-000C614ADDC0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AFBF5A-3E32-B043-937E-EDD3C78FEC0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4BB546-7865-5C42-A37A-10432FC214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76851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27852" y="1116927"/>
            <a:ext cx="11536296" cy="584775"/>
          </a:xfrm>
        </p:spPr>
        <p:txBody>
          <a:bodyPr/>
          <a:lstStyle>
            <a:lvl1pPr algn="ctr">
              <a:lnSpc>
                <a:spcPct val="100000"/>
              </a:lnSpc>
              <a:defRPr sz="32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27852" y="1738210"/>
            <a:ext cx="11536296" cy="464230"/>
          </a:xfrm>
        </p:spPr>
        <p:txBody>
          <a:bodyPr rIns="0"/>
          <a:lstStyle>
            <a:lvl1pPr marL="0" indent="0" algn="ctr">
              <a:buFontTx/>
              <a:buNone/>
              <a:defRPr sz="2933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A0377AD-2D69-F982-B9D0-D7048934FE9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271F2AC-E7FE-7CF9-FBA4-04DBF606A85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788940F-D0EE-6931-1747-93B5DC497C61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B9AD2-FCB6-5F4B-9C4F-264EE6ECB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015765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" y="1472989"/>
            <a:ext cx="12192001" cy="5355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601" y="2275791"/>
            <a:ext cx="5336428" cy="2308261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667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133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0223" y="2275791"/>
            <a:ext cx="5293264" cy="2749471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667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133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200B1-5F9A-F411-30C0-820BB923ED5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D21965-1F52-96FB-5FDF-D1A2A1596C9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2445B-6BFA-536B-403B-21EC6879FD5F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1E18D-8607-2E4D-996C-E6AC946A96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19503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47681"/>
            <a:ext cx="121920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727" y="2098026"/>
            <a:ext cx="5386917" cy="43806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726" y="2621484"/>
            <a:ext cx="5386917" cy="1785104"/>
          </a:xfrm>
        </p:spPr>
        <p:txBody>
          <a:bodyPr/>
          <a:lstStyle>
            <a:lvl1pPr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867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867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4498" y="2098026"/>
            <a:ext cx="5389033" cy="43806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4497" y="2621484"/>
            <a:ext cx="5389033" cy="1785104"/>
          </a:xfrm>
        </p:spPr>
        <p:txBody>
          <a:bodyPr/>
          <a:lstStyle>
            <a:lvl1pPr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867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867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FFB16-37BE-D0B5-72D4-2EF56F56C978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E1DBBD2-052C-5E5C-F406-B0365423C61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8753A95-E046-5114-CC60-A4E71A04CC1B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A46CA-2B83-FD4F-9C73-F6F7B9C37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73630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25693"/>
            <a:ext cx="12192000" cy="5355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6B927EA-B403-54B5-949B-BCCE0FD9866C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DDD9830-554B-8FD6-A41A-35A8629EC00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A790B48-A692-92A7-6770-6F69FFEA3672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EE0A3-300C-FF41-934C-1569EA977C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62911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BDAED62-DF35-5620-0BFF-F865212ECA2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009D09F-4AE2-EAA6-6BDE-B6F7A2839A1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49E1616-A460-8D81-0B77-52E06F6F8DB8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EA166-4E5B-0949-90B4-66CF3BEF69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27008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330610"/>
            <a:ext cx="7315200" cy="46172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93223"/>
            <a:ext cx="7315200" cy="492892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866804"/>
            <a:ext cx="7315200" cy="42447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46E9C-B023-A5E7-0702-FA74F00A85A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F7426-357B-F58E-4080-05808AD4574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A1D41-4F60-B82E-2970-8DB09375D9E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88BBA8-5E30-2A4F-8CB7-6B71AED84A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69232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FC34-5206-45FA-A6B2-955DFABF1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03E2-753D-49F2-B2B1-D76008093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FD0B8-A1D4-4313-AC8C-31D5E0DB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A06F-9FF0-4DD3-9CA0-DF2D4EF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CD405-43AD-4B88-9D41-03F2E0B3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86D440-F702-449A-AAC2-9ACFF17038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EAEAEA"/>
            </a:gs>
            <a:gs pos="100000">
              <a:schemeClr val="tx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3F9DB8C-878D-51AF-CDF0-8F47D1C8868D}"/>
              </a:ext>
            </a:extLst>
          </p:cNvPr>
          <p:cNvSpPr/>
          <p:nvPr userDrawn="1"/>
        </p:nvSpPr>
        <p:spPr bwMode="gray">
          <a:xfrm flipH="1">
            <a:off x="0" y="1"/>
            <a:ext cx="12192000" cy="9715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1027" name="Picture 4">
            <a:extLst>
              <a:ext uri="{FF2B5EF4-FFF2-40B4-BE49-F238E27FC236}">
                <a16:creationId xmlns:a16="http://schemas.microsoft.com/office/drawing/2014/main" id="{F61DB90B-FD16-84BF-BF8A-2FFEC7118E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35078" r="16573" b="35077"/>
          <a:stretch>
            <a:fillRect/>
          </a:stretch>
        </p:blipFill>
        <p:spPr bwMode="auto">
          <a:xfrm>
            <a:off x="1" y="1"/>
            <a:ext cx="785284" cy="97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>
            <a:extLst>
              <a:ext uri="{FF2B5EF4-FFF2-40B4-BE49-F238E27FC236}">
                <a16:creationId xmlns:a16="http://schemas.microsoft.com/office/drawing/2014/main" id="{E589A781-312B-D795-EE98-5EF9B91EF7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064685" y="2298700"/>
            <a:ext cx="10062633" cy="183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2">
            <a:extLst>
              <a:ext uri="{FF2B5EF4-FFF2-40B4-BE49-F238E27FC236}">
                <a16:creationId xmlns:a16="http://schemas.microsoft.com/office/drawing/2014/main" id="{36E7B30B-4C71-79E2-6771-CB61E49B1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0" y="1587486"/>
            <a:ext cx="1219200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5338579-582C-AAAF-5462-E8F1180D694B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645585" y="6438900"/>
            <a:ext cx="1670049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33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1706F0A-38D2-77BD-E114-C777F57682C9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2315633" y="6438900"/>
            <a:ext cx="82042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333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6DB848C-AE7B-7E55-2D28-7DD3D262E0D4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10532533" y="6438900"/>
            <a:ext cx="1659467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33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9F1E9E9-003F-554E-984B-409BA4725D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3301EB-485A-1DD6-8BF8-517453982E39}"/>
              </a:ext>
            </a:extLst>
          </p:cNvPr>
          <p:cNvCxnSpPr/>
          <p:nvPr userDrawn="1"/>
        </p:nvCxnSpPr>
        <p:spPr>
          <a:xfrm>
            <a:off x="0" y="971551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802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Lucida Sans" pitchFamily="34" charset="0"/>
        </a:defRPr>
      </a:lvl5pPr>
      <a:lvl6pPr marL="609585" algn="l" rtl="0" fontAlgn="base">
        <a:lnSpc>
          <a:spcPct val="90000"/>
        </a:lnSpc>
        <a:spcBef>
          <a:spcPct val="0"/>
        </a:spcBef>
        <a:spcAft>
          <a:spcPct val="0"/>
        </a:spcAft>
        <a:defRPr sz="3733" b="1">
          <a:solidFill>
            <a:schemeClr val="accent2"/>
          </a:solidFill>
          <a:latin typeface="Arial" charset="0"/>
        </a:defRPr>
      </a:lvl6pPr>
      <a:lvl7pPr marL="1219170" algn="l" rtl="0" fontAlgn="base">
        <a:lnSpc>
          <a:spcPct val="90000"/>
        </a:lnSpc>
        <a:spcBef>
          <a:spcPct val="0"/>
        </a:spcBef>
        <a:spcAft>
          <a:spcPct val="0"/>
        </a:spcAft>
        <a:defRPr sz="3733" b="1">
          <a:solidFill>
            <a:schemeClr val="accent2"/>
          </a:solidFill>
          <a:latin typeface="Arial" charset="0"/>
        </a:defRPr>
      </a:lvl7pPr>
      <a:lvl8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3733" b="1">
          <a:solidFill>
            <a:schemeClr val="accent2"/>
          </a:solidFill>
          <a:latin typeface="Arial" charset="0"/>
        </a:defRPr>
      </a:lvl8pPr>
      <a:lvl9pPr marL="2438339" algn="l" rtl="0" fontAlgn="base">
        <a:lnSpc>
          <a:spcPct val="90000"/>
        </a:lnSpc>
        <a:spcBef>
          <a:spcPct val="0"/>
        </a:spcBef>
        <a:spcAft>
          <a:spcPct val="0"/>
        </a:spcAft>
        <a:defRPr sz="3733" b="1">
          <a:solidFill>
            <a:schemeClr val="accent2"/>
          </a:solidFill>
          <a:latin typeface="Arial" charset="0"/>
        </a:defRPr>
      </a:lvl9pPr>
    </p:titleStyle>
    <p:bodyStyle>
      <a:lvl1pPr algn="l" rtl="0" eaLnBrk="0" fontAlgn="base" hangingPunct="0">
        <a:lnSpc>
          <a:spcPts val="2933"/>
        </a:lnSpc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667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459306" indent="-23917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667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679434" indent="-22012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918610" indent="-23917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133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1138738" indent="-22012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867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521846" indent="296326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667">
          <a:solidFill>
            <a:schemeClr val="tx1"/>
          </a:solidFill>
          <a:latin typeface="+mn-lt"/>
        </a:defRPr>
      </a:lvl6pPr>
      <a:lvl7pPr marL="2131431" indent="296326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667">
          <a:solidFill>
            <a:schemeClr val="tx1"/>
          </a:solidFill>
          <a:latin typeface="+mn-lt"/>
        </a:defRPr>
      </a:lvl7pPr>
      <a:lvl8pPr marL="2741015" indent="296326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667">
          <a:solidFill>
            <a:schemeClr val="tx1"/>
          </a:solidFill>
          <a:latin typeface="+mn-lt"/>
        </a:defRPr>
      </a:lvl8pPr>
      <a:lvl9pPr marL="3350600" indent="296326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66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25400"/>
            <a:ext cx="12188952" cy="6858000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7848" y="584200"/>
            <a:ext cx="11582400" cy="539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600200" y="6172201"/>
            <a:ext cx="2133600" cy="216887"/>
          </a:xfrm>
          <a:prstGeom prst="rect">
            <a:avLst/>
          </a:prstGeom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810000" y="6184511"/>
            <a:ext cx="2819400" cy="216887"/>
          </a:xfrm>
          <a:prstGeom prst="rect">
            <a:avLst/>
          </a:prstGeom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92100" y="6186664"/>
            <a:ext cx="1219200" cy="228600"/>
          </a:xfrm>
          <a:prstGeom prst="rect">
            <a:avLst/>
          </a:prstGeom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B586D440-F702-449A-AAC2-9ACFF17038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9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B3D6C"/>
        </a:buClr>
        <a:buFont typeface="Wingdings" charset="2"/>
        <a:buChar char="Ø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B3D6C"/>
        </a:buClr>
        <a:buFont typeface="Wingdings" charset="2"/>
        <a:buChar char="Ø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B3D6C"/>
        </a:buClr>
        <a:buFont typeface="Wingdings" charset="2"/>
        <a:buChar char="Ø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B3D6C"/>
        </a:buClr>
        <a:buFont typeface="Wingdings" charset="2"/>
        <a:buChar char="Ø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B3D6C"/>
        </a:buClr>
        <a:buFont typeface="Wingdings" charset="2"/>
        <a:buChar char="Ø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FtNcGnroa8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tms.engin.umich.edu/CTMS/index.php?example=InvertedPendulum&amp;section=SystemModeling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77CE-F4DE-D0BC-4077-D2B5AA1B5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" y="1737048"/>
            <a:ext cx="12191995" cy="978729"/>
          </a:xfrm>
        </p:spPr>
        <p:txBody>
          <a:bodyPr/>
          <a:lstStyle/>
          <a:p>
            <a:r>
              <a:rPr lang="en-US" dirty="0"/>
              <a:t>Nonlinear Swing-up Controllers </a:t>
            </a:r>
            <a:br>
              <a:rPr lang="en-US" dirty="0"/>
            </a:br>
            <a:r>
              <a:rPr lang="en-US" dirty="0"/>
              <a:t>for the Pendulum, Acrobot, and Cart Pole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54FDC-332F-65AB-9627-9F7AF13FA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2830041"/>
            <a:ext cx="12191996" cy="948978"/>
          </a:xfrm>
        </p:spPr>
        <p:txBody>
          <a:bodyPr/>
          <a:lstStyle/>
          <a:p>
            <a:r>
              <a:rPr lang="en-US" dirty="0"/>
              <a:t>Logan Dihel</a:t>
            </a:r>
          </a:p>
          <a:p>
            <a:r>
              <a:rPr lang="en-US" dirty="0"/>
              <a:t>May 1</a:t>
            </a:r>
            <a:r>
              <a:rPr lang="en-US" baseline="30000" dirty="0"/>
              <a:t>st</a:t>
            </a:r>
            <a:r>
              <a:rPr lang="en-US" dirty="0"/>
              <a:t>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F1950-FAAD-176D-388F-A452CAF46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1B51C-733B-7DE8-D9F4-C53BD0AD2863}"/>
              </a:ext>
            </a:extLst>
          </p:cNvPr>
          <p:cNvSpPr txBox="1"/>
          <p:nvPr/>
        </p:nvSpPr>
        <p:spPr>
          <a:xfrm>
            <a:off x="1839951" y="4164348"/>
            <a:ext cx="9052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chemeClr val="bg2"/>
                </a:solidFill>
                <a:effectLst/>
                <a:latin typeface="Abadi" panose="020B0604020104020204" pitchFamily="34" charset="0"/>
              </a:rPr>
              <a:t>[1] Russ </a:t>
            </a:r>
            <a:r>
              <a:rPr lang="en-US" sz="2400" b="0" i="0" dirty="0" err="1">
                <a:solidFill>
                  <a:schemeClr val="bg2"/>
                </a:solidFill>
                <a:effectLst/>
                <a:latin typeface="Abadi" panose="020B0604020104020204" pitchFamily="34" charset="0"/>
              </a:rPr>
              <a:t>Tedrake</a:t>
            </a:r>
            <a:r>
              <a:rPr lang="en-US" sz="2400" b="0" i="0" dirty="0">
                <a:solidFill>
                  <a:schemeClr val="bg2"/>
                </a:solidFill>
                <a:effectLst/>
                <a:latin typeface="Abadi" panose="020B0604020104020204" pitchFamily="34" charset="0"/>
              </a:rPr>
              <a:t>. </a:t>
            </a:r>
            <a:r>
              <a:rPr lang="en-US" sz="2400" b="0" i="1" dirty="0">
                <a:solidFill>
                  <a:schemeClr val="bg2"/>
                </a:solidFill>
                <a:effectLst/>
                <a:latin typeface="Abadi" panose="020B0604020104020204" pitchFamily="34" charset="0"/>
              </a:rPr>
              <a:t>Underactuated Robotics: Algorithms for Walking,    Running, Swimming, Flying, and Manipulation (Course Notes for MIT 6.832).</a:t>
            </a:r>
            <a:endParaRPr lang="en-US" sz="24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[2] Mark W.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Spong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, "Energy Based Control of a Class of Underactuated Mechanical Systems",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Proceedings of the 1996 IFAC World Congress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 , 1996</a:t>
            </a:r>
            <a:endParaRPr lang="en-US" sz="24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8689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F229F6-F43E-DE84-2656-EEE078F1F877}"/>
                  </a:ext>
                </a:extLst>
              </p:cNvPr>
              <p:cNvSpPr txBox="1"/>
              <p:nvPr/>
            </p:nvSpPr>
            <p:spPr>
              <a:xfrm>
                <a:off x="7039736" y="1381127"/>
                <a:ext cx="5051504" cy="49332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𝑠𝑎𝑡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All trajectories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e>
                      <m:sub>
                        <m:r>
                          <a:rPr lang="en-US" sz="2800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will converge to the manifold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(proof is in my write-up)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F229F6-F43E-DE84-2656-EEE078F1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9736" y="1381127"/>
                <a:ext cx="5051504" cy="4933274"/>
              </a:xfrm>
              <a:prstGeom prst="rect">
                <a:avLst/>
              </a:prstGeom>
              <a:blipFill>
                <a:blip r:embed="rId3"/>
                <a:stretch>
                  <a:fillRect l="-2174" b="-24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23153A9-745E-7F62-0BE3-75FA57E34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8827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Energy Based Swing-up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6858000" y="1516566"/>
                <a:ext cx="4930141" cy="48320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The manifold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is outlined in </a:t>
                </a:r>
                <a:r>
                  <a:rPr lang="en-US" sz="2800" dirty="0">
                    <a:solidFill>
                      <a:srgbClr val="FF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red</a:t>
                </a: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Our controller pumps energy into the system until the pendulum is in its </a:t>
                </a:r>
                <a:r>
                  <a:rPr lang="en-US" sz="2800" dirty="0">
                    <a:solidFill>
                      <a:srgbClr val="FF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homoclinic orbit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rgbClr val="FF0000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Homoclinic orbit is trajectory that joins a </a:t>
                </a:r>
                <a:r>
                  <a:rPr lang="en-US" sz="2800" dirty="0">
                    <a:solidFill>
                      <a:srgbClr val="FF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saddle</a:t>
                </a: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equilibrium point to itself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0" y="1516566"/>
                <a:ext cx="4930141" cy="4832092"/>
              </a:xfrm>
              <a:prstGeom prst="rect">
                <a:avLst/>
              </a:prstGeom>
              <a:blipFill>
                <a:blip r:embed="rId3"/>
                <a:stretch>
                  <a:fillRect l="-2225" t="-1389" r="-4079" b="-26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0ED0DA6-C277-CCED-9ABF-B2CAB3CC9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035" y="1516566"/>
            <a:ext cx="5963482" cy="45821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8BCBB2-0A29-F2B5-8182-01CC5973B0EB}"/>
              </a:ext>
            </a:extLst>
          </p:cNvPr>
          <p:cNvSpPr/>
          <p:nvPr/>
        </p:nvSpPr>
        <p:spPr>
          <a:xfrm>
            <a:off x="3419707" y="2277535"/>
            <a:ext cx="2676293" cy="1591939"/>
          </a:xfrm>
          <a:custGeom>
            <a:avLst/>
            <a:gdLst>
              <a:gd name="connsiteX0" fmla="*/ 0 w 2676293"/>
              <a:gd name="connsiteY0" fmla="*/ 1591939 h 1591939"/>
              <a:gd name="connsiteX1" fmla="*/ 367990 w 2676293"/>
              <a:gd name="connsiteY1" fmla="*/ 922866 h 1591939"/>
              <a:gd name="connsiteX2" fmla="*/ 836342 w 2676293"/>
              <a:gd name="connsiteY2" fmla="*/ 276095 h 1591939"/>
              <a:gd name="connsiteX3" fmla="*/ 1148576 w 2676293"/>
              <a:gd name="connsiteY3" fmla="*/ 30768 h 1591939"/>
              <a:gd name="connsiteX4" fmla="*/ 1326995 w 2676293"/>
              <a:gd name="connsiteY4" fmla="*/ 8466 h 1591939"/>
              <a:gd name="connsiteX5" fmla="*/ 1616927 w 2676293"/>
              <a:gd name="connsiteY5" fmla="*/ 75373 h 1591939"/>
              <a:gd name="connsiteX6" fmla="*/ 2107581 w 2676293"/>
              <a:gd name="connsiteY6" fmla="*/ 577178 h 1591939"/>
              <a:gd name="connsiteX7" fmla="*/ 2486722 w 2676293"/>
              <a:gd name="connsiteY7" fmla="*/ 1235100 h 1591939"/>
              <a:gd name="connsiteX8" fmla="*/ 2676293 w 2676293"/>
              <a:gd name="connsiteY8" fmla="*/ 1591939 h 159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293" h="1591939">
                <a:moveTo>
                  <a:pt x="0" y="1591939"/>
                </a:moveTo>
                <a:cubicBezTo>
                  <a:pt x="114300" y="1367056"/>
                  <a:pt x="228600" y="1142173"/>
                  <a:pt x="367990" y="922866"/>
                </a:cubicBezTo>
                <a:cubicBezTo>
                  <a:pt x="507380" y="703559"/>
                  <a:pt x="706244" y="424778"/>
                  <a:pt x="836342" y="276095"/>
                </a:cubicBezTo>
                <a:cubicBezTo>
                  <a:pt x="966440" y="127412"/>
                  <a:pt x="1066800" y="75373"/>
                  <a:pt x="1148576" y="30768"/>
                </a:cubicBezTo>
                <a:cubicBezTo>
                  <a:pt x="1230352" y="-13837"/>
                  <a:pt x="1248937" y="1032"/>
                  <a:pt x="1326995" y="8466"/>
                </a:cubicBezTo>
                <a:cubicBezTo>
                  <a:pt x="1405054" y="15900"/>
                  <a:pt x="1486829" y="-19412"/>
                  <a:pt x="1616927" y="75373"/>
                </a:cubicBezTo>
                <a:cubicBezTo>
                  <a:pt x="1747025" y="170158"/>
                  <a:pt x="1962615" y="383890"/>
                  <a:pt x="2107581" y="577178"/>
                </a:cubicBezTo>
                <a:cubicBezTo>
                  <a:pt x="2252547" y="770466"/>
                  <a:pt x="2391937" y="1065973"/>
                  <a:pt x="2486722" y="1235100"/>
                </a:cubicBezTo>
                <a:cubicBezTo>
                  <a:pt x="2581507" y="1404227"/>
                  <a:pt x="2614961" y="1459983"/>
                  <a:pt x="2676293" y="1591939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D6C993-32DA-DA89-F0E1-F6BFF7EBC423}"/>
              </a:ext>
            </a:extLst>
          </p:cNvPr>
          <p:cNvSpPr/>
          <p:nvPr/>
        </p:nvSpPr>
        <p:spPr>
          <a:xfrm rot="10800000">
            <a:off x="3419706" y="3869474"/>
            <a:ext cx="2676293" cy="1591939"/>
          </a:xfrm>
          <a:custGeom>
            <a:avLst/>
            <a:gdLst>
              <a:gd name="connsiteX0" fmla="*/ 0 w 2676293"/>
              <a:gd name="connsiteY0" fmla="*/ 1591939 h 1591939"/>
              <a:gd name="connsiteX1" fmla="*/ 367990 w 2676293"/>
              <a:gd name="connsiteY1" fmla="*/ 922866 h 1591939"/>
              <a:gd name="connsiteX2" fmla="*/ 836342 w 2676293"/>
              <a:gd name="connsiteY2" fmla="*/ 276095 h 1591939"/>
              <a:gd name="connsiteX3" fmla="*/ 1148576 w 2676293"/>
              <a:gd name="connsiteY3" fmla="*/ 30768 h 1591939"/>
              <a:gd name="connsiteX4" fmla="*/ 1326995 w 2676293"/>
              <a:gd name="connsiteY4" fmla="*/ 8466 h 1591939"/>
              <a:gd name="connsiteX5" fmla="*/ 1616927 w 2676293"/>
              <a:gd name="connsiteY5" fmla="*/ 75373 h 1591939"/>
              <a:gd name="connsiteX6" fmla="*/ 2107581 w 2676293"/>
              <a:gd name="connsiteY6" fmla="*/ 577178 h 1591939"/>
              <a:gd name="connsiteX7" fmla="*/ 2486722 w 2676293"/>
              <a:gd name="connsiteY7" fmla="*/ 1235100 h 1591939"/>
              <a:gd name="connsiteX8" fmla="*/ 2676293 w 2676293"/>
              <a:gd name="connsiteY8" fmla="*/ 1591939 h 159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293" h="1591939">
                <a:moveTo>
                  <a:pt x="0" y="1591939"/>
                </a:moveTo>
                <a:cubicBezTo>
                  <a:pt x="114300" y="1367056"/>
                  <a:pt x="228600" y="1142173"/>
                  <a:pt x="367990" y="922866"/>
                </a:cubicBezTo>
                <a:cubicBezTo>
                  <a:pt x="507380" y="703559"/>
                  <a:pt x="706244" y="424778"/>
                  <a:pt x="836342" y="276095"/>
                </a:cubicBezTo>
                <a:cubicBezTo>
                  <a:pt x="966440" y="127412"/>
                  <a:pt x="1066800" y="75373"/>
                  <a:pt x="1148576" y="30768"/>
                </a:cubicBezTo>
                <a:cubicBezTo>
                  <a:pt x="1230352" y="-13837"/>
                  <a:pt x="1248937" y="1032"/>
                  <a:pt x="1326995" y="8466"/>
                </a:cubicBezTo>
                <a:cubicBezTo>
                  <a:pt x="1405054" y="15900"/>
                  <a:pt x="1486829" y="-19412"/>
                  <a:pt x="1616927" y="75373"/>
                </a:cubicBezTo>
                <a:cubicBezTo>
                  <a:pt x="1747025" y="170158"/>
                  <a:pt x="1962615" y="383890"/>
                  <a:pt x="2107581" y="577178"/>
                </a:cubicBezTo>
                <a:cubicBezTo>
                  <a:pt x="2252547" y="770466"/>
                  <a:pt x="2391937" y="1065973"/>
                  <a:pt x="2486722" y="1235100"/>
                </a:cubicBezTo>
                <a:cubicBezTo>
                  <a:pt x="2581507" y="1404227"/>
                  <a:pt x="2614961" y="1459983"/>
                  <a:pt x="2676293" y="1591939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F5C104-10DA-A8C2-FD03-A1F7E61B7B59}"/>
              </a:ext>
            </a:extLst>
          </p:cNvPr>
          <p:cNvCxnSpPr>
            <a:cxnSpLocks/>
          </p:cNvCxnSpPr>
          <p:nvPr/>
        </p:nvCxnSpPr>
        <p:spPr>
          <a:xfrm flipH="1">
            <a:off x="5631366" y="2408663"/>
            <a:ext cx="3523785" cy="33453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3FDC12-6D7D-025D-1759-F04A96796F7A}"/>
              </a:ext>
            </a:extLst>
          </p:cNvPr>
          <p:cNvSpPr txBox="1"/>
          <p:nvPr/>
        </p:nvSpPr>
        <p:spPr>
          <a:xfrm>
            <a:off x="765469" y="6117825"/>
            <a:ext cx="570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Phase Portrait of undamped Pendulum [1]</a:t>
            </a:r>
          </a:p>
        </p:txBody>
      </p:sp>
    </p:spTree>
    <p:extLst>
      <p:ext uri="{BB962C8B-B14F-4D97-AF65-F5344CB8AC3E}">
        <p14:creationId xmlns:p14="http://schemas.microsoft.com/office/powerpoint/2010/main" val="133018726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+ LQR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310B1E5-E475-0354-815B-9A951C7F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8" y="1235246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EA1D7E-2A00-BEB1-579A-18C80E0FD84A}"/>
                  </a:ext>
                </a:extLst>
              </p:cNvPr>
              <p:cNvSpPr txBox="1"/>
              <p:nvPr/>
            </p:nvSpPr>
            <p:spPr>
              <a:xfrm>
                <a:off x="7151392" y="1329343"/>
                <a:ext cx="4765080" cy="43951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After pendulum is in its homoclinic orbit, switch to LQR 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&lt;5°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Requires moving the origin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800" b="0" i="1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lang="en-US" sz="2800" b="0" i="1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EA1D7E-2A00-BEB1-579A-18C80E0FD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392" y="1329343"/>
                <a:ext cx="4765080" cy="4395114"/>
              </a:xfrm>
              <a:prstGeom prst="rect">
                <a:avLst/>
              </a:prstGeom>
              <a:blipFill>
                <a:blip r:embed="rId4"/>
                <a:stretch>
                  <a:fillRect l="-2302" t="-1387" r="-217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593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What is the Acrobot?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D91D1-B62B-FB66-8EDA-026F3B563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2" t="7983" r="18076" b="21587"/>
          <a:stretch/>
        </p:blipFill>
        <p:spPr>
          <a:xfrm>
            <a:off x="7877834" y="3778807"/>
            <a:ext cx="3423424" cy="24086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A1514A-5D36-C9F2-5F5F-ED97CA396D56}"/>
              </a:ext>
            </a:extLst>
          </p:cNvPr>
          <p:cNvSpPr txBox="1"/>
          <p:nvPr/>
        </p:nvSpPr>
        <p:spPr>
          <a:xfrm>
            <a:off x="8883009" y="6191946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Acrobot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[2] </a:t>
            </a:r>
            <a:endParaRPr lang="en-US" sz="24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652CB-AA0E-CE0E-EF86-E7C373DCEB1B}"/>
              </a:ext>
            </a:extLst>
          </p:cNvPr>
          <p:cNvSpPr txBox="1"/>
          <p:nvPr/>
        </p:nvSpPr>
        <p:spPr>
          <a:xfrm>
            <a:off x="6891454" y="1286485"/>
            <a:ext cx="53005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Double pendulum with one motor located at the “hip”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Spins freely at the “wrist”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2 degrees of freedom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 actuator</a:t>
            </a:r>
          </a:p>
        </p:txBody>
      </p:sp>
      <p:pic>
        <p:nvPicPr>
          <p:cNvPr id="1028" name="Picture 4" descr="Péter Kovács (gymnast) - Wikipedia">
            <a:extLst>
              <a:ext uri="{FF2B5EF4-FFF2-40B4-BE49-F238E27FC236}">
                <a16:creationId xmlns:a16="http://schemas.microsoft.com/office/drawing/2014/main" id="{147202E0-CC62-9340-2195-4A5CAE87E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20325" r="8527" b="8362"/>
          <a:stretch/>
        </p:blipFill>
        <p:spPr bwMode="auto">
          <a:xfrm>
            <a:off x="0" y="1286485"/>
            <a:ext cx="6467707" cy="48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B0655-9AB5-3967-52E2-4F158654E2D5}"/>
              </a:ext>
            </a:extLst>
          </p:cNvPr>
          <p:cNvSpPr txBox="1"/>
          <p:nvPr/>
        </p:nvSpPr>
        <p:spPr>
          <a:xfrm>
            <a:off x="1782547" y="6191946"/>
            <a:ext cx="274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Acrobat (Wikipedia)</a:t>
            </a:r>
          </a:p>
        </p:txBody>
      </p:sp>
    </p:spTree>
    <p:extLst>
      <p:ext uri="{BB962C8B-B14F-4D97-AF65-F5344CB8AC3E}">
        <p14:creationId xmlns:p14="http://schemas.microsoft.com/office/powerpoint/2010/main" val="247798737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No Input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6AE6609-A9FC-448C-19F3-78FAAFD93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629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5174A7-D23C-7C40-1C85-148DFFFDEEC4}"/>
                  </a:ext>
                </a:extLst>
              </p:cNvPr>
              <p:cNvSpPr txBox="1"/>
              <p:nvPr/>
            </p:nvSpPr>
            <p:spPr>
              <a:xfrm>
                <a:off x="7076656" y="1380629"/>
                <a:ext cx="4761428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With no input torque, the system is essentially a double pendulum with the following dynamics [2]</a:t>
                </a:r>
              </a:p>
              <a:p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is not actuated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is actuated (when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4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5174A7-D23C-7C40-1C85-148DFFFDE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56" y="1380629"/>
                <a:ext cx="4761428" cy="5262979"/>
              </a:xfrm>
              <a:prstGeom prst="rect">
                <a:avLst/>
              </a:prstGeom>
              <a:blipFill>
                <a:blip r:embed="rId4"/>
                <a:stretch>
                  <a:fillRect l="-2305" t="-1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74083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Partial Feedback Linearization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70A0D43-317A-B7F7-BAAB-BA32F4549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714"/>
            <a:ext cx="6909383" cy="5182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AABC2D-1F27-6F5D-C549-E2F9FF23C85C}"/>
                  </a:ext>
                </a:extLst>
              </p:cNvPr>
              <p:cNvSpPr txBox="1"/>
              <p:nvPr/>
            </p:nvSpPr>
            <p:spPr>
              <a:xfrm>
                <a:off x="7177013" y="1313722"/>
                <a:ext cx="4761428" cy="3548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Want to kill the nonlinear dynamics of the “leg”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Notice how the hip does not bend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AABC2D-1F27-6F5D-C549-E2F9FF23C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013" y="1313722"/>
                <a:ext cx="4761428" cy="3548920"/>
              </a:xfrm>
              <a:prstGeom prst="rect">
                <a:avLst/>
              </a:prstGeom>
              <a:blipFill>
                <a:blip r:embed="rId4"/>
                <a:stretch>
                  <a:fillRect l="-2305" t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94038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Partial Feedback Linearization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7F08F71-79EA-02D0-EEB4-34B70CDA6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135"/>
            <a:ext cx="7092176" cy="5319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85E250-6385-3724-41C6-05A407365D75}"/>
                  </a:ext>
                </a:extLst>
              </p:cNvPr>
              <p:cNvSpPr txBox="1"/>
              <p:nvPr/>
            </p:nvSpPr>
            <p:spPr>
              <a:xfrm>
                <a:off x="7329812" y="1402932"/>
                <a:ext cx="4761428" cy="4410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Add PD controller to straighten out body and the leg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=−10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−21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The system behaves like a pendulum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85E250-6385-3724-41C6-05A40736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812" y="1402932"/>
                <a:ext cx="4761428" cy="4410695"/>
              </a:xfrm>
              <a:prstGeom prst="rect">
                <a:avLst/>
              </a:prstGeom>
              <a:blipFill>
                <a:blip r:embed="rId4"/>
                <a:stretch>
                  <a:fillRect l="-2305" t="-1381" b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22632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B81A229-E078-30BC-8C95-2B0F03E83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64"/>
            <a:ext cx="7148205" cy="5361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76B7D7-4337-E855-8D54-E8452940D428}"/>
                  </a:ext>
                </a:extLst>
              </p:cNvPr>
              <p:cNvSpPr txBox="1"/>
              <p:nvPr/>
            </p:nvSpPr>
            <p:spPr>
              <a:xfrm>
                <a:off x="7148205" y="1377007"/>
                <a:ext cx="4943035" cy="4594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Use energy-based methods to put Acrobot into homoclinic orbit</a:t>
                </a:r>
              </a:p>
              <a:p>
                <a:pPr algn="l"/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=−10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−21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Now, we just need to add LQR controller to balance the Acrobot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76B7D7-4337-E855-8D54-E8452940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205" y="1377007"/>
                <a:ext cx="4943035" cy="4594015"/>
              </a:xfrm>
              <a:prstGeom prst="rect">
                <a:avLst/>
              </a:prstGeom>
              <a:blipFill>
                <a:blip r:embed="rId4"/>
                <a:stretch>
                  <a:fillRect l="-2222" t="-1461" b="-2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4908290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Control + LQR (1/2)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18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76B7D7-4337-E855-8D54-E8452940D428}"/>
                  </a:ext>
                </a:extLst>
              </p:cNvPr>
              <p:cNvSpPr txBox="1"/>
              <p:nvPr/>
            </p:nvSpPr>
            <p:spPr>
              <a:xfrm>
                <a:off x="7248965" y="1857375"/>
                <a:ext cx="4293219" cy="4395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&lt;5°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switch to LQR controller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Requires moving the origin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,0,0,0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76B7D7-4337-E855-8D54-E8452940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965" y="1857375"/>
                <a:ext cx="4293219" cy="4395114"/>
              </a:xfrm>
              <a:prstGeom prst="rect">
                <a:avLst/>
              </a:prstGeom>
              <a:blipFill>
                <a:blip r:embed="rId3"/>
                <a:stretch>
                  <a:fillRect l="-2557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617FEB1-59F4-C9C5-50D9-23699C37A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26"/>
            <a:ext cx="7059121" cy="52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0781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Control + LQR (2/2)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19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6B7D7-4337-E855-8D54-E8452940D428}"/>
              </a:ext>
            </a:extLst>
          </p:cNvPr>
          <p:cNvSpPr txBox="1"/>
          <p:nvPr/>
        </p:nvSpPr>
        <p:spPr>
          <a:xfrm>
            <a:off x="7248965" y="1857375"/>
            <a:ext cx="4293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Same as before, but with different initial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The kipping is most aggressive around the 13 second 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9106FB9-CF53-2F61-8412-19A127111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300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F1950-FAAD-176D-388F-A452CAF46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" name="Online Media 9" title="Stickman: Towards a Human Scale Acrobatic Robot">
            <a:hlinkClick r:id="" action="ppaction://media"/>
            <a:extLst>
              <a:ext uri="{FF2B5EF4-FFF2-40B4-BE49-F238E27FC236}">
                <a16:creationId xmlns:a16="http://schemas.microsoft.com/office/drawing/2014/main" id="{30038B16-4EBF-412F-4F21-DCA6909C83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81926" y="971859"/>
            <a:ext cx="10228147" cy="5778903"/>
          </a:xfrm>
          <a:prstGeom prst="rect">
            <a:avLst/>
          </a:prstGeom>
        </p:spPr>
      </p:pic>
      <p:sp>
        <p:nvSpPr>
          <p:cNvPr id="11" name="Rectangle 19">
            <a:extLst>
              <a:ext uri="{FF2B5EF4-FFF2-40B4-BE49-F238E27FC236}">
                <a16:creationId xmlns:a16="http://schemas.microsoft.com/office/drawing/2014/main" id="{316BB400-EFD3-6B4E-D21F-3F3EA80F577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2862803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Cart Pole (Inverted Pendulum)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pic>
        <p:nvPicPr>
          <p:cNvPr id="1026" name="Picture 2" descr="Control Tutorials for MATLAB and Simulink - Inverted ...">
            <a:extLst>
              <a:ext uri="{FF2B5EF4-FFF2-40B4-BE49-F238E27FC236}">
                <a16:creationId xmlns:a16="http://schemas.microsoft.com/office/drawing/2014/main" id="{3651969E-57CF-7292-611A-8E0110E5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0" y="1721060"/>
            <a:ext cx="4671613" cy="446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655E2B-12C3-10D2-AA17-0DFB60704E0B}"/>
              </a:ext>
            </a:extLst>
          </p:cNvPr>
          <p:cNvSpPr txBox="1"/>
          <p:nvPr/>
        </p:nvSpPr>
        <p:spPr>
          <a:xfrm>
            <a:off x="1437272" y="6188927"/>
            <a:ext cx="3304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Cart Pole System </a:t>
            </a: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  <a:hlinkClick r:id="rId4"/>
              </a:rPr>
              <a:t>[3]</a:t>
            </a:r>
            <a:endParaRPr lang="en-US" sz="28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DA7C-A741-2BFE-DB00-F0118638FD6D}"/>
              </a:ext>
            </a:extLst>
          </p:cNvPr>
          <p:cNvSpPr txBox="1"/>
          <p:nvPr/>
        </p:nvSpPr>
        <p:spPr>
          <a:xfrm>
            <a:off x="6579221" y="1500536"/>
            <a:ext cx="48592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Task</a:t>
            </a: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: move the cart in order to balance the pole in the vertical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Method</a:t>
            </a: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: use PFL to remove the unactuated dynamics.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Use energy methods to swing up the pole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Use LQR to balance the pole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0234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No Input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6C719-4976-5B89-7A76-FE4DB9944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629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21C54-DC0F-A6A8-1817-AE067FC962B0}"/>
                  </a:ext>
                </a:extLst>
              </p:cNvPr>
              <p:cNvSpPr txBox="1"/>
              <p:nvPr/>
            </p:nvSpPr>
            <p:spPr>
              <a:xfrm>
                <a:off x="7076656" y="1380629"/>
                <a:ext cx="4761428" cy="4409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Dynamics were derived using Euler-Lagrange</a:t>
                </a:r>
              </a:p>
              <a:p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    (1)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is not actuated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is actuated (when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21C54-DC0F-A6A8-1817-AE067FC96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56" y="1380629"/>
                <a:ext cx="4761428" cy="4409349"/>
              </a:xfrm>
              <a:prstGeom prst="rect">
                <a:avLst/>
              </a:prstGeom>
              <a:blipFill>
                <a:blip r:embed="rId4"/>
                <a:stretch>
                  <a:fillRect l="-2305" t="-1381" r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48379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Partial Feedback Linearization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64D2785-681B-F2B8-309D-BA516D515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27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81C00F-C375-992E-F98F-48DBC8FCAE1D}"/>
                  </a:ext>
                </a:extLst>
              </p:cNvPr>
              <p:cNvSpPr txBox="1"/>
              <p:nvPr/>
            </p:nvSpPr>
            <p:spPr>
              <a:xfrm>
                <a:off x="7076656" y="1380629"/>
                <a:ext cx="4761428" cy="3547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    (1)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Solve (1) for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Substitute into (2)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so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acc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81C00F-C375-992E-F98F-48DBC8FC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56" y="1380629"/>
                <a:ext cx="4761428" cy="3547574"/>
              </a:xfrm>
              <a:prstGeom prst="rect">
                <a:avLst/>
              </a:prstGeom>
              <a:blipFill>
                <a:blip r:embed="rId4"/>
                <a:stretch>
                  <a:fillRect l="-1793" t="-859" b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61582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B03781F-E245-2A45-DC8C-E86BDD95B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097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40A67B-8867-ECC6-1106-BCF3D94E19B5}"/>
                  </a:ext>
                </a:extLst>
              </p:cNvPr>
              <p:cNvSpPr txBox="1"/>
              <p:nvPr/>
            </p:nvSpPr>
            <p:spPr>
              <a:xfrm>
                <a:off x="7076656" y="1380629"/>
                <a:ext cx="4761428" cy="5016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    (1)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Solve (1) for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Substitute into (2)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so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acc>
                      <m:accPr>
                        <m:chr m:val="̇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func>
                      <m:func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acc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Pendulum in homoclinic orbit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40A67B-8867-ECC6-1106-BCF3D94E1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56" y="1380629"/>
                <a:ext cx="4761428" cy="5016373"/>
              </a:xfrm>
              <a:prstGeom prst="rect">
                <a:avLst/>
              </a:prstGeom>
              <a:blipFill>
                <a:blip r:embed="rId4"/>
                <a:stretch>
                  <a:fillRect l="-1793" t="-608" b="-1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522224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+ LQR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8477D55B-C806-6AA8-5FE6-D21DF2870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27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81F18-1922-E3EF-A761-AB9E85B3314A}"/>
                  </a:ext>
                </a:extLst>
              </p:cNvPr>
              <p:cNvSpPr txBox="1"/>
              <p:nvPr/>
            </p:nvSpPr>
            <p:spPr>
              <a:xfrm>
                <a:off x="6868222" y="1381127"/>
                <a:ext cx="5094367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Use the same swing-up controller as before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&lt;5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switch to LQR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When system is written in state-manipulator form, we can quickly linearize the system. See [1]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 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𝑑𝑖𝑎𝑔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10, 1, 10, 1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81F18-1922-E3EF-A761-AB9E85B33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222" y="1381127"/>
                <a:ext cx="5094367" cy="5262979"/>
              </a:xfrm>
              <a:prstGeom prst="rect">
                <a:avLst/>
              </a:prstGeom>
              <a:blipFill>
                <a:blip r:embed="rId4"/>
                <a:stretch>
                  <a:fillRect l="-2156" t="-1275" r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45828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05587-0CBA-610B-F6E1-F992E50BD2A4}"/>
              </a:ext>
            </a:extLst>
          </p:cNvPr>
          <p:cNvSpPr txBox="1"/>
          <p:nvPr/>
        </p:nvSpPr>
        <p:spPr>
          <a:xfrm>
            <a:off x="490654" y="1438507"/>
            <a:ext cx="984756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Introduction: Feedback Linearization (how to create our own dynamics)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Balancing Pendulum; Inverting gravity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Underactuated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Pendulum w/ input saturation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Acrobot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Cart Pole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Control of underactuated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Swing-up controller for Saturated Pendulum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Partial feedback linearization (PFL)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Swing-up control of Acrobot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Swing-up control of Cart Pole</a:t>
            </a:r>
          </a:p>
        </p:txBody>
      </p:sp>
    </p:spTree>
    <p:extLst>
      <p:ext uri="{BB962C8B-B14F-4D97-AF65-F5344CB8AC3E}">
        <p14:creationId xmlns:p14="http://schemas.microsoft.com/office/powerpoint/2010/main" val="122762196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Pendulum – No Input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237140" y="1516566"/>
                <a:ext cx="4551001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Frictionless Pendulum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No Input Torque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Aluminum Rod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150cm x 3cm x 3cm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=−10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40" y="1516566"/>
                <a:ext cx="4551001" cy="4401205"/>
              </a:xfrm>
              <a:prstGeom prst="rect">
                <a:avLst/>
              </a:prstGeom>
              <a:blipFill>
                <a:blip r:embed="rId3"/>
                <a:stretch>
                  <a:fillRect l="-2410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8651A81-B8D2-7E72-1E31-A0CD218CD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4105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Feedback Linearization (FL)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237140" y="1516566"/>
                <a:ext cx="4551001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𝐼𝑢</m:t>
                    </m:r>
                  </m:oMath>
                </a14:m>
                <a:endParaRPr lang="en-US" sz="28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This is also called “Feedback Cancellation” since we can kill the dynamics of the system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40" y="1516566"/>
                <a:ext cx="4551001" cy="4401205"/>
              </a:xfrm>
              <a:prstGeom prst="rect">
                <a:avLst/>
              </a:prstGeom>
              <a:blipFill>
                <a:blip r:embed="rId3"/>
                <a:stretch>
                  <a:fillRect l="-2410" b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6B5A2EE-33B1-21DD-C2BD-F1076E559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2138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FL + PD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237140" y="1516566"/>
                <a:ext cx="4551001" cy="411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𝐼𝑢</m:t>
                    </m:r>
                  </m:oMath>
                </a14:m>
                <a:endParaRPr lang="en-US" sz="28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=−10 </m:t>
                    </m:r>
                    <m:acc>
                      <m:accPr>
                        <m:chr m:val="̇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−21(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We can force our dynamics to be anything that we want! (Really!)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40" y="1516566"/>
                <a:ext cx="4551001" cy="4110934"/>
              </a:xfrm>
              <a:prstGeom prst="rect">
                <a:avLst/>
              </a:prstGeom>
              <a:blipFill>
                <a:blip r:embed="rId3"/>
                <a:stretch>
                  <a:fillRect l="-2410" b="-3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5D7EF71-5CAE-DAC7-AFCB-CB6CC1B25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7827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FL + Invert Gravity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237140" y="1516566"/>
                <a:ext cx="4551001" cy="3122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Take that, gravity!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40" y="1516566"/>
                <a:ext cx="4551001" cy="3122073"/>
              </a:xfrm>
              <a:prstGeom prst="rect">
                <a:avLst/>
              </a:prstGeom>
              <a:blipFill>
                <a:blip r:embed="rId3"/>
                <a:stretch>
                  <a:fillRect l="-2410" b="-4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89459EA-277F-02CC-3C00-DE7954D87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" y="1347405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6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FL + Sideways Gravity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237140" y="1516566"/>
                <a:ext cx="4551001" cy="4845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𝑠𝑖𝑛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𝑠𝑖𝑛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We could invert gravity around any angle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with the controller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𝑠𝑖𝑛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40" y="1516566"/>
                <a:ext cx="4551001" cy="4845622"/>
              </a:xfrm>
              <a:prstGeom prst="rect">
                <a:avLst/>
              </a:prstGeom>
              <a:blipFill>
                <a:blip r:embed="rId3"/>
                <a:stretch>
                  <a:fillRect l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0B72A51-DA9E-A73A-BAAA-7A7ABCDB8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2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09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FL + PD + Saturation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181384" y="1240921"/>
                <a:ext cx="4801996" cy="5403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𝑠𝑎𝑡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𝐼𝑢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=−10 </m:t>
                    </m:r>
                    <m:acc>
                      <m:accPr>
                        <m:chr m:val="̇"/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−21(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Not enough torque! The system is </a:t>
                </a:r>
                <a:r>
                  <a:rPr lang="en-US" sz="2800" dirty="0">
                    <a:solidFill>
                      <a:srgbClr val="FF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underactuated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rgbClr val="FF0000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Need to use a different type of controller to balance the pendulum!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84" y="1240921"/>
                <a:ext cx="4801996" cy="5403595"/>
              </a:xfrm>
              <a:prstGeom prst="rect">
                <a:avLst/>
              </a:prstGeom>
              <a:blipFill>
                <a:blip r:embed="rId3"/>
                <a:stretch>
                  <a:fillRect l="-2284" r="-4442" b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38539B7-68C3-A19A-7895-D61617C1D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20" y="1240921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78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400" dirty="0" smtClean="0">
            <a:solidFill>
              <a:schemeClr val="bg2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ithout blue ban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1241</Words>
  <Application>Microsoft Office PowerPoint</Application>
  <PresentationFormat>Widescreen</PresentationFormat>
  <Paragraphs>285</Paragraphs>
  <Slides>24</Slides>
  <Notes>22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4" baseType="lpstr">
      <vt:lpstr>Abadi</vt:lpstr>
      <vt:lpstr>Arial</vt:lpstr>
      <vt:lpstr>Calibri</vt:lpstr>
      <vt:lpstr>Calibri Light</vt:lpstr>
      <vt:lpstr>Cambria Math</vt:lpstr>
      <vt:lpstr>Helvetica</vt:lpstr>
      <vt:lpstr>Lucida Sans</vt:lpstr>
      <vt:lpstr>Wingdings</vt:lpstr>
      <vt:lpstr>Default Design</vt:lpstr>
      <vt:lpstr>Without blue banner</vt:lpstr>
      <vt:lpstr>Nonlinear Swing-up Controllers  for the Pendulum, Acrobot, and Cart Pole</vt:lpstr>
      <vt:lpstr>Inspiration</vt:lpstr>
      <vt:lpstr>Outline</vt:lpstr>
      <vt:lpstr>Pendulum – No Input</vt:lpstr>
      <vt:lpstr>Feedback Linearization (FL)</vt:lpstr>
      <vt:lpstr>FL + PD Controller</vt:lpstr>
      <vt:lpstr>FL + Invert Gravity Controller</vt:lpstr>
      <vt:lpstr>FL + Sideways Gravity Controller</vt:lpstr>
      <vt:lpstr>FL + PD + Saturation</vt:lpstr>
      <vt:lpstr>Swing-up Controller</vt:lpstr>
      <vt:lpstr>Energy Based Swing-up Control</vt:lpstr>
      <vt:lpstr>Swing-up + LQR</vt:lpstr>
      <vt:lpstr>What is the Acrobot?</vt:lpstr>
      <vt:lpstr>No Input</vt:lpstr>
      <vt:lpstr>Partial Feedback Linearization</vt:lpstr>
      <vt:lpstr>Partial Feedback Linearization</vt:lpstr>
      <vt:lpstr>Swing-up Control</vt:lpstr>
      <vt:lpstr>Swing-up Control + LQR (1/2)</vt:lpstr>
      <vt:lpstr>Swing-up Control + LQR (2/2)</vt:lpstr>
      <vt:lpstr>Cart Pole (Inverted Pendulum)</vt:lpstr>
      <vt:lpstr>No Input</vt:lpstr>
      <vt:lpstr>Partial Feedback Linearization</vt:lpstr>
      <vt:lpstr>Swing-up Controller</vt:lpstr>
      <vt:lpstr>Swing-up + LQR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Logan Dihel</dc:title>
  <dc:creator>Logan Dihel</dc:creator>
  <cp:lastModifiedBy>Logan Dihel</cp:lastModifiedBy>
  <cp:revision>263</cp:revision>
  <dcterms:created xsi:type="dcterms:W3CDTF">2023-02-13T19:21:44Z</dcterms:created>
  <dcterms:modified xsi:type="dcterms:W3CDTF">2023-04-28T19:38:09Z</dcterms:modified>
</cp:coreProperties>
</file>